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3"/>
  </p:notesMasterIdLst>
  <p:sldIdLst>
    <p:sldId id="280" r:id="rId5"/>
    <p:sldId id="297" r:id="rId6"/>
    <p:sldId id="295" r:id="rId7"/>
    <p:sldId id="291" r:id="rId8"/>
    <p:sldId id="283" r:id="rId9"/>
    <p:sldId id="292" r:id="rId10"/>
    <p:sldId id="293" r:id="rId11"/>
    <p:sldId id="294" r:id="rId12"/>
    <p:sldId id="296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29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189" autoAdjust="0"/>
  </p:normalViewPr>
  <p:slideViewPr>
    <p:cSldViewPr snapToGrid="0">
      <p:cViewPr varScale="1">
        <p:scale>
          <a:sx n="112" d="100"/>
          <a:sy n="112" d="100"/>
        </p:scale>
        <p:origin x="552" y="108"/>
      </p:cViewPr>
      <p:guideLst/>
    </p:cSldViewPr>
  </p:slideViewPr>
  <p:outlineViewPr>
    <p:cViewPr>
      <p:scale>
        <a:sx n="33" d="100"/>
        <a:sy n="33" d="100"/>
      </p:scale>
      <p:origin x="0" y="-3021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FC0E2-E0E5-481B-8E56-BC62A0ABDF68}" type="datetimeFigureOut">
              <a:rPr lang="en-AU" smtClean="0"/>
              <a:t>13/01/2021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24D63-A73D-4766-AFC3-7D13614E108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9234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C*: optimal solution cost, epsilon: minimum action cost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24D63-A73D-4766-AFC3-7D13614E108C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932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learning.com/unswcourses/courses/comp3411-9814-21t0/cohorts/classof2020/blog/?cl=1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COMP3411 13A WK2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KELVIN YANG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E0B1D-AEB1-45CD-A28F-E1BE022C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Part2: Informed Search Algorithms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22DEE-F735-4726-9881-F41D78E5C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idea: use an available but may not very accurate information (heuristic) to reach the goal as efficiently as possible</a:t>
            </a:r>
          </a:p>
          <a:p>
            <a:r>
              <a:rPr lang="en-US" dirty="0"/>
              <a:t>Greedy: expands the node purely based on a goal heuristic of neighboring nodes </a:t>
            </a:r>
            <a:r>
              <a:rPr lang="en-US" dirty="0">
                <a:sym typeface="Wingdings" panose="05000000000000000000" pitchFamily="2" charset="2"/>
              </a:rPr>
              <a:t> sweetest fruit first</a:t>
            </a:r>
            <a:endParaRPr lang="en-US" dirty="0"/>
          </a:p>
          <a:p>
            <a:r>
              <a:rPr lang="en-AU" dirty="0"/>
              <a:t>A*: expands the node based on distance from root to neighbour + heuristic of cost from neighbour to goal -&gt; combines optimality with efficiency</a:t>
            </a:r>
          </a:p>
          <a:p>
            <a:r>
              <a:rPr lang="en-AU" dirty="0"/>
              <a:t>Heuristic Assumption: h(n) &lt; h*(n) for all n, where n is any node, h is heuristic used, h* is true cost from n to goal</a:t>
            </a:r>
          </a:p>
        </p:txBody>
      </p:sp>
    </p:spTree>
    <p:extLst>
      <p:ext uri="{BB962C8B-B14F-4D97-AF65-F5344CB8AC3E}">
        <p14:creationId xmlns:p14="http://schemas.microsoft.com/office/powerpoint/2010/main" val="3821056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CA358-55AA-42FE-AB5B-0382A61BB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316" y="880353"/>
            <a:ext cx="3382832" cy="349954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200" dirty="0"/>
              <a:t>Activity 1: Path Search Algorithms on a Graph: Greedy</a:t>
            </a:r>
            <a:br>
              <a:rPr lang="en-US" sz="4200" dirty="0"/>
            </a:br>
            <a:endParaRPr lang="en-US" sz="4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E5CB75C-AB23-4EC8-9568-99877A49F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4315" y="1058392"/>
            <a:ext cx="6197668" cy="474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30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C36B4-21DB-4103-A055-763EDABF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Activity 1: Path Search Algorithms on a Graph: A*</a:t>
            </a:r>
            <a:br>
              <a:rPr lang="en-US" sz="4200"/>
            </a:br>
            <a:endParaRPr lang="en-US" sz="4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51A3363-4ECB-451A-892E-56A7CD337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4315" y="1492228"/>
            <a:ext cx="6197668" cy="387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06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ground, outdoor, way&#10;&#10;Description automatically generated">
            <a:extLst>
              <a:ext uri="{FF2B5EF4-FFF2-40B4-BE49-F238E27FC236}">
                <a16:creationId xmlns:a16="http://schemas.microsoft.com/office/drawing/2014/main" id="{ED68DE80-D07E-4580-BF34-2FED916F2E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25912" b="319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30CCDA-042B-49A3-9DEA-622501AB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sz="3900" dirty="0"/>
              <a:t>Activity 2: Relationships Between Search Strategies</a:t>
            </a:r>
            <a:endParaRPr lang="en-AU" sz="3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799BD-7023-4FA1-9EC1-2531F7DEE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 anchor="ctr">
            <a:normAutofit/>
          </a:bodyPr>
          <a:lstStyle/>
          <a:p>
            <a:r>
              <a:rPr lang="en-US" dirty="0"/>
              <a:t>Key is in evaluating which neighboring nodes to expand next</a:t>
            </a:r>
          </a:p>
          <a:p>
            <a:r>
              <a:rPr lang="en-US" dirty="0"/>
              <a:t>iPad Demo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18467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ground, outdoor, way&#10;&#10;Description automatically generated">
            <a:extLst>
              <a:ext uri="{FF2B5EF4-FFF2-40B4-BE49-F238E27FC236}">
                <a16:creationId xmlns:a16="http://schemas.microsoft.com/office/drawing/2014/main" id="{393118D8-4238-4153-8BBD-AF43F882DF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25912" b="319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821638-8C4E-4D12-8ACC-2FF661618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Activity 3: Heuristic Path Algorithm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640BD-1DD2-467F-BE9E-700201B6F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 anchor="ctr">
            <a:normAutofit/>
          </a:bodyPr>
          <a:lstStyle/>
          <a:p>
            <a:r>
              <a:rPr lang="en-US" dirty="0"/>
              <a:t>iPad Demo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1033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B96281C-838D-4BCD-BE5A-552E3519C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AA0897-8D96-4F28-B7C4-7CE419CDB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5196"/>
            <a:ext cx="4644323" cy="156285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Part 3: Constraint Satisfaction</a:t>
            </a:r>
            <a:endParaRPr lang="en-AU" sz="3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675B6E-B929-46DF-AFA2-A479F7DCB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683435"/>
            <a:ext cx="4644323" cy="3107764"/>
          </a:xfrm>
        </p:spPr>
        <p:txBody>
          <a:bodyPr>
            <a:normAutofit/>
          </a:bodyPr>
          <a:lstStyle/>
          <a:p>
            <a:r>
              <a:rPr lang="en-US" dirty="0"/>
              <a:t>Activity 1: Cryptarithmetic</a:t>
            </a:r>
          </a:p>
          <a:p>
            <a:r>
              <a:rPr lang="en-US" dirty="0"/>
              <a:t>Eliminate unfit digit one by one</a:t>
            </a:r>
          </a:p>
          <a:p>
            <a:r>
              <a:rPr lang="en-US" dirty="0"/>
              <a:t>iPad demo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DBF9AA-DD4B-4A5E-B4E5-CA1FD99D2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965196"/>
            <a:ext cx="5121372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7AE5B12-9FF8-4640-8956-0DFCCEFBC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762" y="1616936"/>
            <a:ext cx="4233113" cy="34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92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9A175C-C1F8-445D-A282-4190DDFC9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900"/>
              <a:t>Activity 2: Forward Checking and Arc Consistency</a:t>
            </a:r>
            <a:br>
              <a:rPr lang="en-US" sz="3900"/>
            </a:br>
            <a:endParaRPr lang="en-US" sz="39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A7604-0203-4F43-AE9B-B4707A64C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789" y="4334933"/>
            <a:ext cx="3382831" cy="1185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47DC9F"/>
                </a:solidFill>
              </a:rPr>
              <a:t>iPad Demo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1B0FEB67-5848-4090-94B7-94C0F1293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315" y="2119743"/>
            <a:ext cx="6197668" cy="26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89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75EC4-22AB-4887-99C5-2A383238B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Activity 3: Local Search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rossword puzzle, text&#10;&#10;Description automatically generated">
            <a:extLst>
              <a:ext uri="{FF2B5EF4-FFF2-40B4-BE49-F238E27FC236}">
                <a16:creationId xmlns:a16="http://schemas.microsoft.com/office/drawing/2014/main" id="{BCB7FBAB-D6BD-47F0-9C3A-6B1CA99EB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29554" y="609600"/>
            <a:ext cx="578719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75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56A656-852B-4DC7-903A-C38ACCDCB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 sz="3200"/>
              <a:t>Questions/Feedback/Reminder</a:t>
            </a:r>
            <a:endParaRPr lang="en-AU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A1930-8CB4-4458-9FA6-08FF9F6F5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Any questions?</a:t>
            </a:r>
          </a:p>
          <a:p>
            <a:pPr>
              <a:lnSpc>
                <a:spcPct val="90000"/>
              </a:lnSpc>
            </a:pPr>
            <a:r>
              <a:rPr lang="en-AU" sz="1700" dirty="0"/>
              <a:t>Any feedback?</a:t>
            </a:r>
          </a:p>
          <a:p>
            <a:pPr>
              <a:lnSpc>
                <a:spcPct val="90000"/>
              </a:lnSpc>
            </a:pPr>
            <a:r>
              <a:rPr lang="en-AU" sz="1700" dirty="0"/>
              <a:t>Don’t forget to do your homework!</a:t>
            </a:r>
          </a:p>
          <a:p>
            <a:pPr lvl="1">
              <a:lnSpc>
                <a:spcPct val="90000"/>
              </a:lnSpc>
            </a:pPr>
            <a:r>
              <a:rPr lang="en-AU" sz="1700" dirty="0"/>
              <a:t>Details in the </a:t>
            </a:r>
            <a:r>
              <a:rPr lang="en-AU" sz="1700" dirty="0">
                <a:hlinkClick r:id="rId3"/>
              </a:rPr>
              <a:t>announcement</a:t>
            </a:r>
            <a:endParaRPr lang="en-AU" sz="1700" dirty="0"/>
          </a:p>
          <a:p>
            <a:pPr lvl="1">
              <a:lnSpc>
                <a:spcPct val="90000"/>
              </a:lnSpc>
            </a:pPr>
            <a:r>
              <a:rPr lang="en-AU" sz="1700" dirty="0"/>
              <a:t>Add 1 question each for part 1 and part 2, and part 3 (3 questions in total) to your Microsoft form used for last week’s homework. Share the link with me if you’ve not already done so.</a:t>
            </a:r>
          </a:p>
          <a:p>
            <a:pPr lvl="1">
              <a:lnSpc>
                <a:spcPct val="90000"/>
              </a:lnSpc>
            </a:pPr>
            <a:r>
              <a:rPr lang="en-AU" sz="1700" dirty="0"/>
              <a:t>Post these questions to open learning</a:t>
            </a:r>
          </a:p>
          <a:p>
            <a:pPr>
              <a:lnSpc>
                <a:spcPct val="90000"/>
              </a:lnSpc>
            </a:pPr>
            <a:endParaRPr lang="en-AU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146BF-8D2A-42F8-AE27-CAE843ADD5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98" r="5006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15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DC3DF-51E8-4377-83B1-04B69C8F5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Part 1: Uniformed Search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204A0-D771-487E-B35F-B6C8940FD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789" y="4334933"/>
            <a:ext cx="3382831" cy="1185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5B90C2"/>
                </a:solidFill>
              </a:rPr>
              <a:t>Summary:</a:t>
            </a: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A9F30BF4-902C-42AC-8297-27115411E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315" y="2344408"/>
            <a:ext cx="6197668" cy="216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61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E6C8349A-5817-4B0E-ACC6-5DCBF7478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6714" r="-1" b="-1"/>
          <a:stretch/>
        </p:blipFill>
        <p:spPr>
          <a:xfrm>
            <a:off x="-1" y="-2"/>
            <a:ext cx="12198915" cy="6857999"/>
          </a:xfrm>
          <a:prstGeom prst="rect">
            <a:avLst/>
          </a:prstGeom>
        </p:spPr>
      </p:pic>
      <p:sp>
        <p:nvSpPr>
          <p:cNvPr id="20" name="Rectangle 17">
            <a:extLst>
              <a:ext uri="{FF2B5EF4-FFF2-40B4-BE49-F238E27FC236}">
                <a16:creationId xmlns:a16="http://schemas.microsoft.com/office/drawing/2014/main" id="{6B28264E-43F8-4339-BE92-AA6B94D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220681"/>
            <a:ext cx="12188952" cy="2637319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797AE-4DFB-4416-80CE-1533F53E7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Activity 1: The Missionaries &amp; Cannibals Problem</a:t>
            </a:r>
          </a:p>
        </p:txBody>
      </p:sp>
    </p:spTree>
    <p:extLst>
      <p:ext uri="{BB962C8B-B14F-4D97-AF65-F5344CB8AC3E}">
        <p14:creationId xmlns:p14="http://schemas.microsoft.com/office/powerpoint/2010/main" val="3019965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2E6C8-C978-4A35-988B-C32D2A5F0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The Missionaries &amp; Cannibals Problem: Problem and State Formulation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CFCFB-A3F2-4FF5-9CB4-12FB1C5BC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iPad Demonstration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1839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3E72F-5D36-4A04-9FC5-FDA6E2D2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The Missionaries &amp; Cannibals Problem: State Space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D1BA7D34-4C11-42CC-8843-C3FBA7173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4315" y="926691"/>
            <a:ext cx="6197668" cy="500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89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A0CD7-9A39-4BEE-9200-775226F3A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 sz="3600" dirty="0"/>
              <a:t>The Missionaries &amp; Cannibals Problem: Optimal Search</a:t>
            </a:r>
            <a:endParaRPr lang="en-AU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883EA-1E21-4203-B209-85F01E808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ctr">
            <a:normAutofit/>
          </a:bodyPr>
          <a:lstStyle/>
          <a:p>
            <a:r>
              <a:rPr lang="en-US" dirty="0"/>
              <a:t>BFS &amp; DFS: demo on iPad</a:t>
            </a:r>
          </a:p>
          <a:p>
            <a:endParaRPr lang="en-AU" dirty="0"/>
          </a:p>
        </p:txBody>
      </p:sp>
      <p:pic>
        <p:nvPicPr>
          <p:cNvPr id="5" name="Picture 4" descr="A close - up of a rock formation&#10;&#10;Description automatically generated with low confidence">
            <a:extLst>
              <a:ext uri="{FF2B5EF4-FFF2-40B4-BE49-F238E27FC236}">
                <a16:creationId xmlns:a16="http://schemas.microsoft.com/office/drawing/2014/main" id="{12FA47F1-BD43-43A2-916B-7B8E42766A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3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80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BDD01-D657-45AF-ABA7-E5C40ED3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The Missionaries &amp; Cannibals Problem: Reflection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80447-ABF4-4C2B-A297-255251B4F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it so difficult?</a:t>
            </a:r>
          </a:p>
          <a:p>
            <a:pPr lvl="1"/>
            <a:r>
              <a:rPr lang="en-US" dirty="0"/>
              <a:t>Humans think in terms of heuristics, and bringing 2 people from the other side back to the original side seems counterintuitive.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2256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2652BC-C424-416E-A14A-D0112A9E0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Activity 3: Path Search Algorithms on a Graph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diagram, radar chart&#10;&#10;Description automatically generated">
            <a:extLst>
              <a:ext uri="{FF2B5EF4-FFF2-40B4-BE49-F238E27FC236}">
                <a16:creationId xmlns:a16="http://schemas.microsoft.com/office/drawing/2014/main" id="{50E00A95-EE07-4DF2-9064-A98C38885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4315" y="1267564"/>
            <a:ext cx="6197668" cy="432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56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tablet on a wooden surface&#10;&#10;Description automatically generated with low confidence">
            <a:extLst>
              <a:ext uri="{FF2B5EF4-FFF2-40B4-BE49-F238E27FC236}">
                <a16:creationId xmlns:a16="http://schemas.microsoft.com/office/drawing/2014/main" id="{AD799449-C6E4-4829-A4D6-1A456D8E6A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158" r="-1" b="315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0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B9527-FBAC-4BEF-B0D5-2CEE314CD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733" y="2074339"/>
            <a:ext cx="721995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Path Search Algorithms on a Graph</a:t>
            </a: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77BD4-C9FF-4D04-8DAD-8198C754D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733" y="3903138"/>
            <a:ext cx="7219954" cy="1049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tx1"/>
                </a:solidFill>
              </a:rPr>
              <a:t>iPad Demo</a:t>
            </a:r>
          </a:p>
        </p:txBody>
      </p:sp>
    </p:spTree>
    <p:extLst>
      <p:ext uri="{BB962C8B-B14F-4D97-AF65-F5344CB8AC3E}">
        <p14:creationId xmlns:p14="http://schemas.microsoft.com/office/powerpoint/2010/main" val="37626297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383</Words>
  <Application>Microsoft Office PowerPoint</Application>
  <PresentationFormat>Widescreen</PresentationFormat>
  <Paragraphs>44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 Nova</vt:lpstr>
      <vt:lpstr>Arial Nova Light</vt:lpstr>
      <vt:lpstr>Calibri</vt:lpstr>
      <vt:lpstr>Wingdings 2</vt:lpstr>
      <vt:lpstr>SlateVTI</vt:lpstr>
      <vt:lpstr>COMP3411 13A WK2</vt:lpstr>
      <vt:lpstr>Part 1: Uniformed Search Algorithms</vt:lpstr>
      <vt:lpstr>Activity 1: The Missionaries &amp; Cannibals Problem</vt:lpstr>
      <vt:lpstr>The Missionaries &amp; Cannibals Problem: Problem and State Formulation</vt:lpstr>
      <vt:lpstr>The Missionaries &amp; Cannibals Problem: State Space</vt:lpstr>
      <vt:lpstr>The Missionaries &amp; Cannibals Problem: Optimal Search</vt:lpstr>
      <vt:lpstr>The Missionaries &amp; Cannibals Problem: Reflection</vt:lpstr>
      <vt:lpstr>Activity 3: Path Search Algorithms on a Graph </vt:lpstr>
      <vt:lpstr>Path Search Algorithms on a Graph</vt:lpstr>
      <vt:lpstr>Part2: Informed Search Algorithms</vt:lpstr>
      <vt:lpstr>Activity 1: Path Search Algorithms on a Graph: Greedy </vt:lpstr>
      <vt:lpstr>Activity 1: Path Search Algorithms on a Graph: A* </vt:lpstr>
      <vt:lpstr>Activity 2: Relationships Between Search Strategies</vt:lpstr>
      <vt:lpstr>Activity 3: Heuristic Path Algorithm</vt:lpstr>
      <vt:lpstr>Part 3: Constraint Satisfaction</vt:lpstr>
      <vt:lpstr>Activity 2: Forward Checking and Arc Consistency </vt:lpstr>
      <vt:lpstr>Activity 3: Local Search</vt:lpstr>
      <vt:lpstr>Questions/Feedback/Reminder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COMP3411 13A WK2</dc:title>
  <dc:creator>Kai-Yeh Yang</dc:creator>
  <cp:lastModifiedBy>Kai-Yeh Yang</cp:lastModifiedBy>
  <cp:revision>2</cp:revision>
  <dcterms:created xsi:type="dcterms:W3CDTF">2021-01-13T01:21:15Z</dcterms:created>
  <dcterms:modified xsi:type="dcterms:W3CDTF">2021-01-13T04:53:35Z</dcterms:modified>
</cp:coreProperties>
</file>